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6"/>
  </p:notesMasterIdLst>
  <p:handoutMasterIdLst>
    <p:handoutMasterId r:id="rId37"/>
  </p:handoutMasterIdLst>
  <p:sldIdLst>
    <p:sldId id="260" r:id="rId2"/>
    <p:sldId id="261" r:id="rId3"/>
    <p:sldId id="285" r:id="rId4"/>
    <p:sldId id="286" r:id="rId5"/>
    <p:sldId id="287" r:id="rId6"/>
    <p:sldId id="288" r:id="rId7"/>
    <p:sldId id="266" r:id="rId8"/>
    <p:sldId id="292" r:id="rId9"/>
    <p:sldId id="263" r:id="rId10"/>
    <p:sldId id="262" r:id="rId11"/>
    <p:sldId id="264" r:id="rId12"/>
    <p:sldId id="272" r:id="rId13"/>
    <p:sldId id="276" r:id="rId14"/>
    <p:sldId id="289" r:id="rId15"/>
    <p:sldId id="290" r:id="rId16"/>
    <p:sldId id="267" r:id="rId17"/>
    <p:sldId id="268" r:id="rId18"/>
    <p:sldId id="269" r:id="rId19"/>
    <p:sldId id="284" r:id="rId20"/>
    <p:sldId id="270" r:id="rId21"/>
    <p:sldId id="271" r:id="rId22"/>
    <p:sldId id="273" r:id="rId23"/>
    <p:sldId id="274" r:id="rId24"/>
    <p:sldId id="275" r:id="rId25"/>
    <p:sldId id="265" r:id="rId26"/>
    <p:sldId id="293" r:id="rId27"/>
    <p:sldId id="277" r:id="rId28"/>
    <p:sldId id="278" r:id="rId29"/>
    <p:sldId id="279" r:id="rId30"/>
    <p:sldId id="291" r:id="rId31"/>
    <p:sldId id="280" r:id="rId32"/>
    <p:sldId id="281" r:id="rId33"/>
    <p:sldId id="282" r:id="rId34"/>
    <p:sldId id="283" r:id="rId3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55B595-6A63-604C-8AC3-2A5FD883B653}">
          <p14:sldIdLst>
            <p14:sldId id="260"/>
          </p14:sldIdLst>
        </p14:section>
        <p14:section name="Machine Learning Overview" id="{3D1264AF-F63D-E14D-BF70-36141EEB477C}">
          <p14:sldIdLst>
            <p14:sldId id="261"/>
            <p14:sldId id="285"/>
            <p14:sldId id="286"/>
            <p14:sldId id="287"/>
            <p14:sldId id="288"/>
            <p14:sldId id="266"/>
            <p14:sldId id="292"/>
            <p14:sldId id="263"/>
            <p14:sldId id="262"/>
            <p14:sldId id="264"/>
            <p14:sldId id="272"/>
            <p14:sldId id="276"/>
            <p14:sldId id="289"/>
            <p14:sldId id="290"/>
            <p14:sldId id="267"/>
            <p14:sldId id="268"/>
            <p14:sldId id="269"/>
            <p14:sldId id="284"/>
            <p14:sldId id="270"/>
            <p14:sldId id="271"/>
            <p14:sldId id="273"/>
            <p14:sldId id="274"/>
            <p14:sldId id="275"/>
          </p14:sldIdLst>
        </p14:section>
        <p14:section name="Unsupervised Learning" id="{BAEC4337-6737-8B43-A1F9-1B899FD929C9}">
          <p14:sldIdLst/>
        </p14:section>
        <p14:section name="Supervised Machine Learning" id="{EEDBE19F-CEFF-A142-A2FA-4DA6A9FE8726}">
          <p14:sldIdLst/>
        </p14:section>
        <p14:section name="Deep Learning" id="{F4A8885B-A140-B646-901B-261CC6CEF9F6}">
          <p14:sldIdLst>
            <p14:sldId id="265"/>
            <p14:sldId id="293"/>
            <p14:sldId id="277"/>
            <p14:sldId id="278"/>
            <p14:sldId id="279"/>
            <p14:sldId id="291"/>
          </p14:sldIdLst>
        </p14:section>
        <p14:section name="Usages of ML in Radar" id="{D3603014-3563-2845-B3A0-7A2AE7EC42D8}">
          <p14:sldIdLst>
            <p14:sldId id="280"/>
          </p14:sldIdLst>
        </p14:section>
        <p14:section name="Further Resources" id="{78BB9556-D3A5-AC4F-B82A-60437B616001}">
          <p14:sldIdLst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19500"/>
    <a:srgbClr val="007836"/>
    <a:srgbClr val="BE0F34"/>
    <a:srgbClr val="820150"/>
    <a:srgbClr val="502D7F"/>
    <a:srgbClr val="00338E"/>
    <a:srgbClr val="0081AB"/>
    <a:srgbClr val="758F9D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9" autoAdjust="0"/>
    <p:restoredTop sz="86166"/>
  </p:normalViewPr>
  <p:slideViewPr>
    <p:cSldViewPr snapToGrid="0" snapToObjects="1">
      <p:cViewPr varScale="1">
        <p:scale>
          <a:sx n="78" d="100"/>
          <a:sy n="78" d="100"/>
        </p:scale>
        <p:origin x="168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image of cloud 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8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2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0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91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9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7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6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68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54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81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59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03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29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00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72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6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19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scikit-learn.org</a:t>
            </a:r>
            <a:r>
              <a:rPr lang="en-US" dirty="0"/>
              <a:t>/stable/tutorial/</a:t>
            </a:r>
            <a:r>
              <a:rPr lang="en-US" dirty="0" err="1"/>
              <a:t>machine_learning_map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7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535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51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45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2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94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0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56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0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January 2, 2020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1/2/20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1/2/20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1/2/20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1/2/20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1/2/20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1/2/20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1/2/20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and Weather Radar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Joseph C. Hardin, V. Chandrasekar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130ED9-0C27-4EF1-9F86-D29E4EA507BE}" type="datetime4">
              <a:rPr lang="en-US" smtClean="0"/>
              <a:t>January 2, 2020</a:t>
            </a:fld>
            <a:endParaRPr lang="en-US" dirty="0"/>
          </a:p>
        </p:txBody>
      </p:sp>
      <p:pic>
        <p:nvPicPr>
          <p:cNvPr id="1026" name="Picture 2" descr="CSU logo">
            <a:extLst>
              <a:ext uri="{FF2B5EF4-FFF2-40B4-BE49-F238E27FC236}">
                <a16:creationId xmlns:a16="http://schemas.microsoft.com/office/drawing/2014/main" id="{C639AE28-85D3-F74D-B196-49D7FFB82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21497" r="7745" b="25008"/>
          <a:stretch/>
        </p:blipFill>
        <p:spPr bwMode="auto">
          <a:xfrm>
            <a:off x="1370529" y="6444251"/>
            <a:ext cx="1442434" cy="51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BACCFA-AF64-2B40-B78A-BAF1E3F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41CBB8-A4BF-0D43-907A-5150F072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95340-A562-FE4E-9762-A6CB0328786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In unsupervised ML, you have a collection of data (Feature Vectors), but no labels. </a:t>
            </a:r>
          </a:p>
          <a:p>
            <a:endParaRPr lang="en-US" dirty="0"/>
          </a:p>
          <a:p>
            <a:r>
              <a:rPr lang="en-US" dirty="0"/>
              <a:t>Common unsupervised ML tasks are :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/>
              <a:t>Assign feature vectors into one of N classes, where classes are driven by data.</a:t>
            </a:r>
          </a:p>
          <a:p>
            <a:pPr lvl="2"/>
            <a:r>
              <a:rPr lang="en-US" dirty="0"/>
              <a:t>Determine common “modes” of data based on data without human intervention.</a:t>
            </a:r>
          </a:p>
          <a:p>
            <a:pPr lvl="1"/>
            <a:r>
              <a:rPr lang="en-US" dirty="0"/>
              <a:t>Dimensionality Reduction</a:t>
            </a:r>
          </a:p>
          <a:p>
            <a:pPr lvl="2"/>
            <a:r>
              <a:rPr lang="en-US" dirty="0"/>
              <a:t>Reduce N dimensional feature vectors to M (M&lt;N) dimensional feature vectors. </a:t>
            </a:r>
          </a:p>
          <a:p>
            <a:pPr lvl="2"/>
            <a:r>
              <a:rPr lang="en-US" dirty="0"/>
              <a:t>Useful for 2d representations and improved computational efficiency on algorithms.</a:t>
            </a:r>
          </a:p>
          <a:p>
            <a:pPr lvl="2"/>
            <a:endParaRPr lang="en-US" dirty="0"/>
          </a:p>
          <a:p>
            <a:r>
              <a:rPr lang="en-US" dirty="0"/>
              <a:t>Example Algorithms:</a:t>
            </a:r>
          </a:p>
          <a:p>
            <a:pPr lvl="1"/>
            <a:r>
              <a:rPr lang="en-US" dirty="0"/>
              <a:t>K-Means, PCA, UMAP, GMM,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58507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6B0CC-4831-1D44-862C-34A78893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C90258-D3E4-8441-A887-956E8FD2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66B9A-E1B8-8E45-B20E-DF7A9D13325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In reinforcement learning, instead of having a set of data, you have the ability to get a new feature vector based on current state and some new action (or control vector). </a:t>
            </a:r>
          </a:p>
          <a:p>
            <a:r>
              <a:rPr lang="en-US" dirty="0"/>
              <a:t>The goal of the agent is to maximize some cost function.</a:t>
            </a:r>
          </a:p>
          <a:p>
            <a:r>
              <a:rPr lang="en-US" dirty="0"/>
              <a:t>This field is currently very popular for controls and (primarily) video games. </a:t>
            </a:r>
          </a:p>
          <a:p>
            <a:r>
              <a:rPr lang="en-US" dirty="0"/>
              <a:t>Not currently very popular in many fields of science and we won’t particularly cover this here. </a:t>
            </a:r>
          </a:p>
          <a:p>
            <a:endParaRPr lang="en-US" dirty="0"/>
          </a:p>
          <a:p>
            <a:r>
              <a:rPr lang="en-US" dirty="0"/>
              <a:t>Example Algorithms:</a:t>
            </a:r>
          </a:p>
          <a:p>
            <a:pPr lvl="1"/>
            <a:r>
              <a:rPr lang="en-US" dirty="0"/>
              <a:t>Q-Learning, Markov Decision processes, </a:t>
            </a:r>
          </a:p>
        </p:txBody>
      </p:sp>
    </p:spTree>
    <p:extLst>
      <p:ext uri="{BB962C8B-B14F-4D97-AF65-F5344CB8AC3E}">
        <p14:creationId xmlns:p14="http://schemas.microsoft.com/office/powerpoint/2010/main" val="100544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7F943-E5A8-4847-B5D6-AA4CA27C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2EF0EF-EB9A-E347-BFC7-3E7030BA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F2BB6-885B-7F43-9298-8EE3639B7F4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Clustering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B27836-FD54-944C-8739-156A6BF0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5F975D-41D5-1B4F-9252-40626D6A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0015D-D2A4-5D45-BE11-358B6FDF5EE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The idea behind clustering is to break data up into various classes of data.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80123-C3DE-B648-A24B-6189F789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635" y="4410578"/>
            <a:ext cx="3156330" cy="3396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6C929-5F86-1C43-A5F1-13324F6F0E56}"/>
              </a:ext>
            </a:extLst>
          </p:cNvPr>
          <p:cNvSpPr txBox="1"/>
          <p:nvPr/>
        </p:nvSpPr>
        <p:spPr>
          <a:xfrm>
            <a:off x="12412844" y="7594555"/>
            <a:ext cx="13821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36154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35CC34-21C7-624E-96A3-0D49C689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E25815-A5EC-3441-B123-D96749AE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FC41B-4FE1-8943-A129-C78F936BBEE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Regression is a supervised learning problem where the output is numerical (as compared to categorical for classification)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Predict the weight of someone given their height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2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E4BB0B-8D80-B345-A68A-3E731D5B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1FE9A0-CCDD-5740-A3C2-4008DD8A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D4C95-3178-834F-9F8D-AE0E3FB6BF37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4726ED-883D-BF44-BBB5-073C6597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D764AE-6DD1-1A46-89F8-E7146ACE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73A70-29C1-EF4E-9B3B-B43AD7ED27B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8692A-D07A-BC4D-A49E-5385007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4E8F7-06CA-B649-B5E3-27907434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3E5D5-A0F6-5643-BBBE-74B81E049A9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98D0DC-4A67-C147-8E13-B0F36C88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50058E-FA99-0F4D-8CD9-ECA0706B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Train/Test/Validation</a:t>
            </a:r>
            <a:r>
              <a:rPr lang="en-US" baseline="0" dirty="0"/>
              <a:t> Split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F5C3D-D6AA-6946-B0A4-340CD5D00DD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0355D-5073-744E-BA91-CA3AF727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5FEEA6-E1DF-2C48-BCFB-2B22B057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vs Batch 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6C598-4848-6D4B-8054-23B3ABFB290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One of the fundamental divides in ML models is whether they are trained and deployed, or expected to continuously improve as exposure to new examples. </a:t>
            </a:r>
          </a:p>
          <a:p>
            <a:r>
              <a:rPr lang="en-US" dirty="0"/>
              <a:t>In batch training, a model is trained and then deployed and run without continuous updates. </a:t>
            </a:r>
          </a:p>
          <a:p>
            <a:pPr lvl="1"/>
            <a:r>
              <a:rPr lang="en-US" dirty="0"/>
              <a:t>This doesn’t mean you cannot train a new model and deploy it, but a given model itself doesn’t auto adapt.</a:t>
            </a:r>
          </a:p>
          <a:p>
            <a:r>
              <a:rPr lang="en-US" dirty="0"/>
              <a:t>In online-training or online-learning, a model is expected to adjust its parameters as it encounters new data. </a:t>
            </a:r>
          </a:p>
          <a:p>
            <a:pPr lvl="1"/>
            <a:r>
              <a:rPr lang="en-US" dirty="0"/>
              <a:t>For instance, increase the number of clusters if it detects a significant number of related </a:t>
            </a:r>
            <a:r>
              <a:rPr lang="en-US"/>
              <a:t>outliers.</a:t>
            </a:r>
          </a:p>
          <a:p>
            <a:pPr lvl="1"/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68C45-6E75-5C4E-A2D6-D7D1291B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72DB74-06AE-1E47-B2CD-8408CE39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BDD26D-FA0F-2F4B-8416-D5477D8344A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What is it? </a:t>
            </a:r>
          </a:p>
          <a:p>
            <a:r>
              <a:rPr lang="en-US" dirty="0"/>
              <a:t>Where is it being used?</a:t>
            </a:r>
          </a:p>
          <a:p>
            <a:r>
              <a:rPr lang="en-US" dirty="0"/>
              <a:t>Limitations?</a:t>
            </a:r>
          </a:p>
        </p:txBody>
      </p:sp>
    </p:spTree>
    <p:extLst>
      <p:ext uri="{BB962C8B-B14F-4D97-AF65-F5344CB8AC3E}">
        <p14:creationId xmlns:p14="http://schemas.microsoft.com/office/powerpoint/2010/main" val="59065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3A32BF-9084-4648-8621-CFC63B4A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C52B75-EC3C-9A4D-BEFE-FE2B8AF2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Metrics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71F17-035F-5447-AD9D-616A3280246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34B57-3373-F74F-BF98-7A11732C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811E5-58C5-3C4C-ADBF-AF78730A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DDE17-1073-F04C-A547-6F1C868E13F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There are a TON of machine learning libraries and tools. </a:t>
            </a:r>
          </a:p>
          <a:p>
            <a:r>
              <a:rPr lang="en-US" dirty="0"/>
              <a:t>The most popular tools include: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(Python ML library)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(Neural Network Library)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(Neural Network Library)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/pandas/matplotlib ( Standard Python scientific stack)</a:t>
            </a:r>
          </a:p>
          <a:p>
            <a:r>
              <a:rPr lang="en-US" dirty="0"/>
              <a:t>As you can tell from the above, Python tends to be the most popular language for ML research and applications.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8CEF6-7603-894E-979F-559A55B3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7C0790-5072-C44F-B74D-A4C4AED2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5811D-9E4E-DF41-B94D-E03FE222EC7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3E471-5CC6-384A-9451-F17FEBFD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BD6A8-0D49-654F-9FC3-2D934A92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8DE1C-9ACC-8C47-8CCB-1A78055D1B4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B9D403-1F8C-F64F-AB88-CC33757D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8E2B1E-3A18-6347-8042-A80F702D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19712-15C2-FC49-8520-1DB9E71BF8D9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In a dimensionality reduction problem we reduce a set of variables down to a lower dimensional representation.</a:t>
            </a:r>
          </a:p>
          <a:p>
            <a:r>
              <a:rPr lang="en-US" dirty="0"/>
              <a:t>Primary methods involve projection onto a lower dimensional subspace. </a:t>
            </a:r>
          </a:p>
          <a:p>
            <a:r>
              <a:rPr lang="en-US" dirty="0"/>
              <a:t>Algorithms include PCA, LDA, TSNE, UMAP, etc. </a:t>
            </a:r>
          </a:p>
          <a:p>
            <a:r>
              <a:rPr lang="en-US" dirty="0"/>
              <a:t>Can be very useful to increase the computational performance of algorithms and only input data with information.</a:t>
            </a:r>
          </a:p>
          <a:p>
            <a:r>
              <a:rPr lang="en-US" dirty="0"/>
              <a:t>Show examples of dimensionality reduction</a:t>
            </a:r>
          </a:p>
          <a:p>
            <a:r>
              <a:rPr lang="en-US" dirty="0"/>
              <a:t>Show usages of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8651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A9451-6AA6-8B46-BB05-040E94B9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41A8B-F64F-CA4B-9D9B-DF1DB15E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15F81-406D-DF4C-85B7-6CEE917075B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20C94F-4A25-864D-8D87-D53F9420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2A1C4-1847-F448-9157-B8F771B2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185CF-8CAB-A049-86AE-68E3C6632AEA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81361-CC2D-6C45-8B66-8B49492D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1C680-C676-C940-8F03-20BA1345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Organizing 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FC835-2C18-8145-B11C-AB57C5424FC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SOMPY</a:t>
            </a:r>
          </a:p>
        </p:txBody>
      </p:sp>
    </p:spTree>
    <p:extLst>
      <p:ext uri="{BB962C8B-B14F-4D97-AF65-F5344CB8AC3E}">
        <p14:creationId xmlns:p14="http://schemas.microsoft.com/office/powerpoint/2010/main" val="155653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F1D860-F252-1D4E-9D94-0A943433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B2861-0DAE-3444-89BD-00BD76F4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9251F-30B2-B048-A6DE-291848D0873F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C7F98-C6DF-CC49-BF59-7A2350D0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7EB48-9A25-0843-9F1F-5C336AD7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96F71-35E7-7440-B521-92E93E807357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8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9C8FE-EA07-F04F-9279-51B74D85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AF7D0-5AF3-7B4A-B740-A966E8C5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A4D54-E3A9-0C44-BB9E-9FDBB6C1D58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Machine Learning is a field of study that seeks to provide solutions to problems by learning from data rather than explicitly programming the solution</a:t>
            </a:r>
          </a:p>
          <a:p>
            <a:r>
              <a:rPr lang="en-US" dirty="0"/>
              <a:t>We design algorithms to solve classes of problems, then let the algorithm train on data to learn and adapt to the problem space. 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689009-CB58-624B-A0A2-F40E84A8630D}"/>
              </a:ext>
            </a:extLst>
          </p:cNvPr>
          <p:cNvSpPr/>
          <p:nvPr/>
        </p:nvSpPr>
        <p:spPr>
          <a:xfrm>
            <a:off x="8686800" y="3820886"/>
            <a:ext cx="5176157" cy="39515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E17CCC-92B3-B240-958A-45138CFA210F}"/>
              </a:ext>
            </a:extLst>
          </p:cNvPr>
          <p:cNvSpPr/>
          <p:nvPr/>
        </p:nvSpPr>
        <p:spPr>
          <a:xfrm>
            <a:off x="9492342" y="4650922"/>
            <a:ext cx="3565071" cy="3042557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4343AF-75A0-E847-8C04-A31DB86B406F}"/>
              </a:ext>
            </a:extLst>
          </p:cNvPr>
          <p:cNvSpPr/>
          <p:nvPr/>
        </p:nvSpPr>
        <p:spPr>
          <a:xfrm>
            <a:off x="10017577" y="5700032"/>
            <a:ext cx="2514599" cy="1918608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2D12D-8793-3A48-ABA0-77319A8A1F65}"/>
              </a:ext>
            </a:extLst>
          </p:cNvPr>
          <p:cNvSpPr txBox="1"/>
          <p:nvPr/>
        </p:nvSpPr>
        <p:spPr>
          <a:xfrm>
            <a:off x="10079019" y="4147269"/>
            <a:ext cx="262604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687DA-CF8D-7646-B412-3A6F5667B670}"/>
              </a:ext>
            </a:extLst>
          </p:cNvPr>
          <p:cNvSpPr txBox="1"/>
          <p:nvPr/>
        </p:nvSpPr>
        <p:spPr>
          <a:xfrm>
            <a:off x="10167388" y="5105116"/>
            <a:ext cx="23839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92B8A-A483-7A48-9617-AF243CAB92F8}"/>
              </a:ext>
            </a:extLst>
          </p:cNvPr>
          <p:cNvSpPr txBox="1"/>
          <p:nvPr/>
        </p:nvSpPr>
        <p:spPr>
          <a:xfrm>
            <a:off x="10318728" y="6446970"/>
            <a:ext cx="200086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28362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B9D84-50FD-5340-9838-284D4F4E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4ECB-BBFF-F94B-BD01-F16A71C8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F1C97-F8EB-1F49-B038-56E7DA06628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Ask a question</a:t>
            </a:r>
          </a:p>
          <a:p>
            <a:r>
              <a:rPr lang="en-US" dirty="0"/>
              <a:t>Get Data</a:t>
            </a:r>
          </a:p>
          <a:p>
            <a:r>
              <a:rPr lang="en-US" dirty="0"/>
              <a:t>Understand Data</a:t>
            </a:r>
          </a:p>
          <a:p>
            <a:r>
              <a:rPr lang="en-US" dirty="0"/>
              <a:t>Clean/Prepare Data</a:t>
            </a:r>
          </a:p>
          <a:p>
            <a:r>
              <a:rPr lang="en-US" dirty="0"/>
              <a:t>Decide on type of problem (regression, clustering,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Establish baseline</a:t>
            </a:r>
          </a:p>
          <a:p>
            <a:r>
              <a:rPr lang="en-US" dirty="0"/>
              <a:t>Implement Algorithm</a:t>
            </a:r>
          </a:p>
          <a:p>
            <a:r>
              <a:rPr lang="en-US" dirty="0"/>
              <a:t>Test/Train/Validate</a:t>
            </a:r>
          </a:p>
          <a:p>
            <a:r>
              <a:rPr lang="en-US" dirty="0"/>
              <a:t>Repeat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5FFAA8-3309-C042-8528-0799F43D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90F594-982E-574F-BABF-79ADFB8B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ML being used in Radar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65D7A-AE0E-044C-A5B8-223BEE02F0D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4F99C-24CA-CE44-8FC1-FFB059F6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A5DA5-987D-3A4B-B2F0-F582E867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B142F-7089-654F-BD08-4308056C87E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Fast-ai</a:t>
            </a:r>
          </a:p>
          <a:p>
            <a:r>
              <a:rPr lang="en-US" dirty="0"/>
              <a:t>Andrew 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8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4CF98-DA3C-1947-9A69-EE5DFBB1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05A183-C591-AC4C-B0A5-3DB14097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1848-6FE3-C844-92EF-E7107A80847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Mueller book</a:t>
            </a:r>
          </a:p>
          <a:p>
            <a:r>
              <a:rPr lang="en-US" dirty="0" err="1"/>
              <a:t>Gerelion</a:t>
            </a:r>
            <a:r>
              <a:rPr lang="en-US" dirty="0"/>
              <a:t> book</a:t>
            </a:r>
          </a:p>
          <a:p>
            <a:r>
              <a:rPr lang="en-US" dirty="0"/>
              <a:t>Bishop Book</a:t>
            </a:r>
          </a:p>
          <a:p>
            <a:r>
              <a:rPr lang="en-US" dirty="0"/>
              <a:t>Goodfellow 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0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ACA7E-1D5C-4D47-A306-7B03B9F5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0598D-82B8-4A4E-AB4C-A58BF368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Conferences/Societies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0E0FE-A3BA-AA4E-831F-766B6EE0B66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NeuroIPS</a:t>
            </a:r>
            <a:endParaRPr lang="en-US" dirty="0"/>
          </a:p>
          <a:p>
            <a:r>
              <a:rPr lang="en-US" dirty="0"/>
              <a:t>ICML</a:t>
            </a:r>
          </a:p>
          <a:p>
            <a:r>
              <a:rPr lang="en-US" dirty="0"/>
              <a:t>SciPy</a:t>
            </a:r>
          </a:p>
          <a:p>
            <a:r>
              <a:rPr lang="en-US" dirty="0" err="1"/>
              <a:t>PyData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4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EDA0B-BD77-5D42-8BF9-2D1CF6A6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E5DF7-CB98-2B40-B75E-C30994BC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about Machine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190B0-460B-2C45-B8F9-FAA7B48C232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Machine Learning is currently finding new solutions to problems ranging from climate models to shopping trends. </a:t>
            </a:r>
          </a:p>
        </p:txBody>
      </p:sp>
    </p:spTree>
    <p:extLst>
      <p:ext uri="{BB962C8B-B14F-4D97-AF65-F5344CB8AC3E}">
        <p14:creationId xmlns:p14="http://schemas.microsoft.com/office/powerpoint/2010/main" val="306128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F28BC-D4C1-A145-8B85-04EE86AD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8917FA-2308-FF4F-A878-A88D0B904E53}"/>
              </a:ext>
            </a:extLst>
          </p:cNvPr>
          <p:cNvGrpSpPr/>
          <p:nvPr/>
        </p:nvGrpSpPr>
        <p:grpSpPr>
          <a:xfrm>
            <a:off x="1000023" y="2204891"/>
            <a:ext cx="4955459" cy="1138202"/>
            <a:chOff x="1091380" y="4616245"/>
            <a:chExt cx="4955459" cy="11382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8BD456-0E28-2F4A-A447-4B0F70BD6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25" t="16019" r="15525"/>
            <a:stretch/>
          </p:blipFill>
          <p:spPr>
            <a:xfrm>
              <a:off x="1091380" y="4616245"/>
              <a:ext cx="4955459" cy="113820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ECE640-182C-C548-AB76-C9B6B529A3FA}"/>
                </a:ext>
              </a:extLst>
            </p:cNvPr>
            <p:cNvSpPr txBox="1"/>
            <p:nvPr/>
          </p:nvSpPr>
          <p:spPr>
            <a:xfrm>
              <a:off x="1253613" y="4972980"/>
              <a:ext cx="1306768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time.com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8EB23D-2494-FC43-8E78-F954B7E546AA}"/>
              </a:ext>
            </a:extLst>
          </p:cNvPr>
          <p:cNvGrpSpPr/>
          <p:nvPr/>
        </p:nvGrpSpPr>
        <p:grpSpPr>
          <a:xfrm>
            <a:off x="7875255" y="4447507"/>
            <a:ext cx="5981904" cy="1791846"/>
            <a:chOff x="6941819" y="162233"/>
            <a:chExt cx="6803678" cy="2003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9832D3-2881-CF4D-B011-0A88B4AF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1819" y="162233"/>
              <a:ext cx="6803678" cy="200311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672E33-F3A7-E241-93DC-6664B4051CB9}"/>
                </a:ext>
              </a:extLst>
            </p:cNvPr>
            <p:cNvSpPr txBox="1"/>
            <p:nvPr/>
          </p:nvSpPr>
          <p:spPr>
            <a:xfrm>
              <a:off x="10343658" y="1740614"/>
              <a:ext cx="1646605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Forbes.com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C298F1-8CF5-C046-A56D-375761DD7855}"/>
              </a:ext>
            </a:extLst>
          </p:cNvPr>
          <p:cNvGrpSpPr/>
          <p:nvPr/>
        </p:nvGrpSpPr>
        <p:grpSpPr>
          <a:xfrm>
            <a:off x="929148" y="3699828"/>
            <a:ext cx="6052779" cy="1138203"/>
            <a:chOff x="2840498" y="6424778"/>
            <a:chExt cx="10807700" cy="18161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8B9B5D-DB35-9947-9D8A-33216EA3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0498" y="6424778"/>
              <a:ext cx="10807700" cy="18161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B3BBC-CF4A-D249-82B2-3FC0CCE0227E}"/>
                </a:ext>
              </a:extLst>
            </p:cNvPr>
            <p:cNvSpPr txBox="1"/>
            <p:nvPr/>
          </p:nvSpPr>
          <p:spPr>
            <a:xfrm>
              <a:off x="10153387" y="7347668"/>
              <a:ext cx="3117601" cy="54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Thenextweb.com</a:t>
              </a:r>
              <a:endParaRPr lang="en-US" sz="16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CD3BA5-CED1-C24A-92DF-0411BD8FA145}"/>
              </a:ext>
            </a:extLst>
          </p:cNvPr>
          <p:cNvGrpSpPr/>
          <p:nvPr/>
        </p:nvGrpSpPr>
        <p:grpSpPr>
          <a:xfrm>
            <a:off x="8316862" y="6561144"/>
            <a:ext cx="6019800" cy="1397000"/>
            <a:chOff x="8774062" y="6375400"/>
            <a:chExt cx="6019800" cy="1397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45A81F-B078-2F4D-B149-85146D8E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4062" y="6375400"/>
              <a:ext cx="6019800" cy="1397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26FDD5-8806-E34D-BB8C-7EE161D826BE}"/>
                </a:ext>
              </a:extLst>
            </p:cNvPr>
            <p:cNvSpPr txBox="1"/>
            <p:nvPr/>
          </p:nvSpPr>
          <p:spPr>
            <a:xfrm>
              <a:off x="12711252" y="7073900"/>
              <a:ext cx="12682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Forbes.com</a:t>
              </a:r>
              <a:endParaRPr lang="en-US" sz="1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2867EA-12E4-B047-9BFC-6ADD34FCA826}"/>
              </a:ext>
            </a:extLst>
          </p:cNvPr>
          <p:cNvGrpSpPr/>
          <p:nvPr/>
        </p:nvGrpSpPr>
        <p:grpSpPr>
          <a:xfrm>
            <a:off x="1000022" y="5204814"/>
            <a:ext cx="4955459" cy="1057065"/>
            <a:chOff x="1000022" y="5204814"/>
            <a:chExt cx="4955459" cy="10570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742E4A-DE59-D345-93BD-318CD7CB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0022" y="5204814"/>
              <a:ext cx="4955459" cy="105706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E99492-EA14-1F4C-BC82-82CEF32C2B2E}"/>
                </a:ext>
              </a:extLst>
            </p:cNvPr>
            <p:cNvSpPr txBox="1"/>
            <p:nvPr/>
          </p:nvSpPr>
          <p:spPr>
            <a:xfrm>
              <a:off x="2799142" y="5923325"/>
              <a:ext cx="23836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Towarddatascience.com</a:t>
              </a:r>
              <a:endParaRPr lang="en-US" sz="1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98275D-474A-DE4A-8A03-6556A9B969FB}"/>
              </a:ext>
            </a:extLst>
          </p:cNvPr>
          <p:cNvGrpSpPr/>
          <p:nvPr/>
        </p:nvGrpSpPr>
        <p:grpSpPr>
          <a:xfrm>
            <a:off x="1096871" y="6583993"/>
            <a:ext cx="4800806" cy="1014205"/>
            <a:chOff x="1096871" y="6583993"/>
            <a:chExt cx="4800806" cy="101420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F67906-6BF6-0D4E-98D9-18AC34CE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6871" y="6583993"/>
              <a:ext cx="4800806" cy="79279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88BE11-B881-4444-83EA-6179A930AD32}"/>
                </a:ext>
              </a:extLst>
            </p:cNvPr>
            <p:cNvSpPr txBox="1"/>
            <p:nvPr/>
          </p:nvSpPr>
          <p:spPr>
            <a:xfrm>
              <a:off x="1096871" y="7259644"/>
              <a:ext cx="1495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Theverge.com</a:t>
              </a:r>
              <a:endParaRPr lang="en-US" sz="16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4A64BF-4DFC-E946-A98E-B3C9037021A8}"/>
              </a:ext>
            </a:extLst>
          </p:cNvPr>
          <p:cNvGrpSpPr/>
          <p:nvPr/>
        </p:nvGrpSpPr>
        <p:grpSpPr>
          <a:xfrm>
            <a:off x="7645809" y="271455"/>
            <a:ext cx="6158667" cy="908415"/>
            <a:chOff x="7645809" y="271455"/>
            <a:chExt cx="6158667" cy="9084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9163EA3-F256-DD4C-8F0F-1B5862859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9826"/>
            <a:stretch/>
          </p:blipFill>
          <p:spPr>
            <a:xfrm>
              <a:off x="7645809" y="271455"/>
              <a:ext cx="5876539" cy="90841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FB9DF4-B5F9-974A-B676-108E01DD0D4E}"/>
                </a:ext>
              </a:extLst>
            </p:cNvPr>
            <p:cNvSpPr txBox="1"/>
            <p:nvPr/>
          </p:nvSpPr>
          <p:spPr>
            <a:xfrm>
              <a:off x="12254052" y="271455"/>
              <a:ext cx="1550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News.wisc.edu</a:t>
              </a:r>
              <a:endParaRPr lang="en-US" sz="16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463C40-6B1B-674D-B0A3-E799F7EF2ED5}"/>
              </a:ext>
            </a:extLst>
          </p:cNvPr>
          <p:cNvGrpSpPr/>
          <p:nvPr/>
        </p:nvGrpSpPr>
        <p:grpSpPr>
          <a:xfrm>
            <a:off x="6843158" y="1382414"/>
            <a:ext cx="7604361" cy="2526084"/>
            <a:chOff x="6843158" y="1382414"/>
            <a:chExt cx="7604361" cy="25260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6016E46-588B-4E4A-95F7-CCB60419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3158" y="1382414"/>
              <a:ext cx="7604361" cy="252608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756138-D515-D946-B776-9B90F15240F5}"/>
                </a:ext>
              </a:extLst>
            </p:cNvPr>
            <p:cNvSpPr txBox="1"/>
            <p:nvPr/>
          </p:nvSpPr>
          <p:spPr>
            <a:xfrm>
              <a:off x="8312159" y="1791672"/>
              <a:ext cx="2383986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Machine Learning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Data Science</a:t>
              </a:r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2DB228AE-F2A9-6242-85B5-D6F9E525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876" y="271455"/>
            <a:ext cx="3971531" cy="1310979"/>
          </a:xfrm>
        </p:spPr>
        <p:txBody>
          <a:bodyPr/>
          <a:lstStyle/>
          <a:p>
            <a:r>
              <a:rPr lang="en-US" dirty="0"/>
              <a:t>Recent Machine Learning News</a:t>
            </a:r>
          </a:p>
        </p:txBody>
      </p:sp>
    </p:spTree>
    <p:extLst>
      <p:ext uri="{BB962C8B-B14F-4D97-AF65-F5344CB8AC3E}">
        <p14:creationId xmlns:p14="http://schemas.microsoft.com/office/powerpoint/2010/main" val="19604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1021E-A2A9-1E49-A27F-3C278E34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1D70C8-141A-0640-A89F-5A99CB91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65851-7010-E345-8080-FFA28A812D0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The primary goals of this course are to:</a:t>
            </a:r>
          </a:p>
          <a:p>
            <a:pPr lvl="1"/>
            <a:r>
              <a:rPr lang="en-US" dirty="0"/>
              <a:t>Give a broad overview of machine learning at a conversational level</a:t>
            </a:r>
          </a:p>
          <a:p>
            <a:pPr lvl="1"/>
            <a:r>
              <a:rPr lang="en-US" dirty="0"/>
              <a:t>Teach the most applied ML techniques in weather radar</a:t>
            </a:r>
          </a:p>
          <a:p>
            <a:pPr lvl="1"/>
            <a:r>
              <a:rPr lang="en-US" dirty="0"/>
              <a:t>Gain practical experience applied ML techniques.</a:t>
            </a:r>
          </a:p>
          <a:p>
            <a:pPr lvl="1"/>
            <a:r>
              <a:rPr lang="en-US" dirty="0"/>
              <a:t>Become familiar with the ML workflow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course is designed to be interactive.</a:t>
            </a:r>
          </a:p>
          <a:p>
            <a:r>
              <a:rPr lang="en-US" dirty="0"/>
              <a:t>There are Jupyter “notebooks” to go with the presentation that we will step through with each major concept. </a:t>
            </a:r>
          </a:p>
          <a:p>
            <a:r>
              <a:rPr lang="en-US" dirty="0"/>
              <a:t>You can run these in Google </a:t>
            </a:r>
            <a:r>
              <a:rPr lang="en-US" dirty="0" err="1"/>
              <a:t>Colab</a:t>
            </a:r>
            <a:r>
              <a:rPr lang="en-US" dirty="0"/>
              <a:t>, a service that allows you to view and run these notebooks online for free. </a:t>
            </a:r>
          </a:p>
          <a:p>
            <a:r>
              <a:rPr lang="en-US" dirty="0"/>
              <a:t>The first part of this course will be informational, while the second half will be more hands-on.</a:t>
            </a:r>
          </a:p>
        </p:txBody>
      </p:sp>
    </p:spTree>
    <p:extLst>
      <p:ext uri="{BB962C8B-B14F-4D97-AF65-F5344CB8AC3E}">
        <p14:creationId xmlns:p14="http://schemas.microsoft.com/office/powerpoint/2010/main" val="394020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4D00F-2FA0-1643-9E9F-70BE123F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7544B8-0BBA-124B-985E-237572B6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4DE45-64F4-AD47-9625-5134F322622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There are several ways of breaking up the field of machine learning. </a:t>
            </a:r>
          </a:p>
          <a:p>
            <a:r>
              <a:rPr lang="en-US" dirty="0"/>
              <a:t>The most common is into the following four types: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endParaRPr lang="en-US" dirty="0"/>
          </a:p>
          <a:p>
            <a:r>
              <a:rPr lang="en-US" dirty="0"/>
              <a:t>This classification boils down to the amount of</a:t>
            </a:r>
            <a:br>
              <a:rPr lang="en-US" dirty="0"/>
            </a:br>
            <a:r>
              <a:rPr lang="en-US" dirty="0"/>
              <a:t>information known about data.</a:t>
            </a:r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8F834AE9-7E32-D847-9727-4B71C30F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982" y="4128439"/>
            <a:ext cx="5744705" cy="38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49E5BC-8C77-C24F-8516-8D6583A6B588}"/>
              </a:ext>
            </a:extLst>
          </p:cNvPr>
          <p:cNvSpPr txBox="1"/>
          <p:nvPr/>
        </p:nvSpPr>
        <p:spPr>
          <a:xfrm>
            <a:off x="11253019" y="786026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Cognub.com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82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A7C27-F949-1246-A1E2-FC4042C0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B5ABDD-3204-1544-A363-7837CD25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Machine Learning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D02B5-4E75-054B-AEB3-A7DA3DCB5F3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  <a:p>
            <a:r>
              <a:rPr lang="en-US" dirty="0"/>
              <a:t>Label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Instance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0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A91AB-F1BA-2E40-821F-2A38F600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F511-F293-774B-B963-7E7E87FE1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2E932-FC78-3E42-AA1C-690232B3EA3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The first and most common class of machine learning algorithms are “supervised learning”. </a:t>
            </a:r>
          </a:p>
          <a:p>
            <a:r>
              <a:rPr lang="en-US" dirty="0"/>
              <a:t>Supervised implies that for each data sample we have, we have a label that we are trying to learn. </a:t>
            </a:r>
          </a:p>
          <a:p>
            <a:r>
              <a:rPr lang="en-US" dirty="0"/>
              <a:t>The two most common supervised learning tasks are:</a:t>
            </a:r>
          </a:p>
          <a:p>
            <a:pPr lvl="1"/>
            <a:r>
              <a:rPr lang="en-US" dirty="0"/>
              <a:t>Classification</a:t>
            </a:r>
          </a:p>
          <a:p>
            <a:pPr lvl="2"/>
            <a:r>
              <a:rPr lang="en-US" dirty="0"/>
              <a:t>Assign a feature vector into one of N classes. </a:t>
            </a:r>
          </a:p>
          <a:p>
            <a:pPr lvl="2"/>
            <a:r>
              <a:rPr lang="en-US" dirty="0"/>
              <a:t>Example: hydrometeor identification</a:t>
            </a:r>
          </a:p>
          <a:p>
            <a:pPr lvl="1"/>
            <a:r>
              <a:rPr lang="en-US" dirty="0"/>
              <a:t>Regression</a:t>
            </a:r>
          </a:p>
          <a:p>
            <a:pPr lvl="2"/>
            <a:r>
              <a:rPr lang="en-US" dirty="0"/>
              <a:t>Given a feature vector, learn a mapping function to predict a continuous label.</a:t>
            </a:r>
          </a:p>
          <a:p>
            <a:pPr lvl="2"/>
            <a:r>
              <a:rPr lang="en-US" dirty="0"/>
              <a:t>Example: Rain rate prediction from radar measurements.</a:t>
            </a:r>
          </a:p>
          <a:p>
            <a:pPr lvl="2"/>
            <a:endParaRPr lang="en-US" dirty="0"/>
          </a:p>
          <a:p>
            <a:r>
              <a:rPr lang="en-US" dirty="0"/>
              <a:t>Example algorithms:</a:t>
            </a:r>
          </a:p>
          <a:p>
            <a:pPr lvl="1"/>
            <a:r>
              <a:rPr lang="en-US" dirty="0"/>
              <a:t>K-means, Most Deep Learning, ANNs, Random Forest, </a:t>
            </a:r>
            <a:r>
              <a:rPr lang="en-US" dirty="0" err="1"/>
              <a:t>XGBoost</a:t>
            </a:r>
            <a:r>
              <a:rPr lang="en-US" dirty="0"/>
              <a:t>, SVM</a:t>
            </a:r>
          </a:p>
        </p:txBody>
      </p:sp>
    </p:spTree>
    <p:extLst>
      <p:ext uri="{BB962C8B-B14F-4D97-AF65-F5344CB8AC3E}">
        <p14:creationId xmlns:p14="http://schemas.microsoft.com/office/powerpoint/2010/main" val="305493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RADAR2" id="{281AE83D-397C-D944-B4ED-9B704888F929}" vid="{80E686B6-7402-AD41-BD9C-0710C4857B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5214</TotalTime>
  <Words>1096</Words>
  <Application>Microsoft Macintosh PowerPoint</Application>
  <PresentationFormat>Custom</PresentationFormat>
  <Paragraphs>222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Wingdings</vt:lpstr>
      <vt:lpstr>PNNL_Option_4</vt:lpstr>
      <vt:lpstr>Machine Learning and Weather Radar</vt:lpstr>
      <vt:lpstr>Principles of Machine Learning</vt:lpstr>
      <vt:lpstr>What is Machine Learning?</vt:lpstr>
      <vt:lpstr>Why Learn about Machine Learning?</vt:lpstr>
      <vt:lpstr>Recent Machine Learning News</vt:lpstr>
      <vt:lpstr>Goals of this course</vt:lpstr>
      <vt:lpstr>Types of Machine Learning</vt:lpstr>
      <vt:lpstr>Basic Machine Learning Terminology</vt:lpstr>
      <vt:lpstr>Supervised Machine Learning</vt:lpstr>
      <vt:lpstr>Unsupervised Machine Learning</vt:lpstr>
      <vt:lpstr>Reinforcement learning</vt:lpstr>
      <vt:lpstr>Types of machine learning problems</vt:lpstr>
      <vt:lpstr>Clustering</vt:lpstr>
      <vt:lpstr>Regression</vt:lpstr>
      <vt:lpstr>Classification</vt:lpstr>
      <vt:lpstr>Training</vt:lpstr>
      <vt:lpstr>Evaluation</vt:lpstr>
      <vt:lpstr>Train/Test/Validation Split</vt:lpstr>
      <vt:lpstr>Online vs Batch Training</vt:lpstr>
      <vt:lpstr>Validation Metrics</vt:lpstr>
      <vt:lpstr>Tools</vt:lpstr>
      <vt:lpstr>Decision Trees</vt:lpstr>
      <vt:lpstr>Regression Models</vt:lpstr>
      <vt:lpstr>Dimensionality Reduction</vt:lpstr>
      <vt:lpstr>Deep Learning</vt:lpstr>
      <vt:lpstr>Gradient Descent</vt:lpstr>
      <vt:lpstr>Self Organizing Maps</vt:lpstr>
      <vt:lpstr>Introduction PyTorch</vt:lpstr>
      <vt:lpstr>Introduction SciKit-Learn</vt:lpstr>
      <vt:lpstr>Machine Learning Workflow</vt:lpstr>
      <vt:lpstr>Where is ML being used in Radar</vt:lpstr>
      <vt:lpstr>Courses</vt:lpstr>
      <vt:lpstr>Books</vt:lpstr>
      <vt:lpstr>Conferences/Societies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Weather Radar</dc:title>
  <dc:creator>Hardin, Joseph C</dc:creator>
  <cp:lastModifiedBy>Hardin, Joseph C</cp:lastModifiedBy>
  <cp:revision>33</cp:revision>
  <dcterms:created xsi:type="dcterms:W3CDTF">2020-01-02T15:17:35Z</dcterms:created>
  <dcterms:modified xsi:type="dcterms:W3CDTF">2020-01-06T19:31:51Z</dcterms:modified>
</cp:coreProperties>
</file>